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89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Afbeelding 18" descr="template-startpagina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282" y="0"/>
            <a:ext cx="9329025" cy="69034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0254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4007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Afbeelding 9" descr="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081" y="475386"/>
            <a:ext cx="4246474" cy="16934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485671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 descr="template-algemeen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92" y="-12367"/>
            <a:ext cx="9293282" cy="6877029"/>
          </a:xfrm>
          <a:prstGeom prst="rect">
            <a:avLst/>
          </a:prstGeom>
        </p:spPr>
      </p:pic>
      <p:pic>
        <p:nvPicPr>
          <p:cNvPr id="22" name="Afbeelding 21" descr="logoschild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37" y="6177795"/>
            <a:ext cx="1587944" cy="73733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9046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90461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 descr="template-startpagina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282" y="0"/>
            <a:ext cx="9329025" cy="69034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351994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394502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Afbeelding 16" descr="logoschild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37" y="6177795"/>
            <a:ext cx="1587944" cy="7373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485671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485671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85671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template-algemeen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92" y="-12367"/>
            <a:ext cx="9293282" cy="6877029"/>
          </a:xfrm>
          <a:prstGeom prst="rect">
            <a:avLst/>
          </a:prstGeom>
        </p:spPr>
      </p:pic>
      <p:pic>
        <p:nvPicPr>
          <p:cNvPr id="14" name="Afbeelding 13" descr="logoschild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37" y="6177795"/>
            <a:ext cx="1587944" cy="73733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 descr="template-algemeen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92" y="-12367"/>
            <a:ext cx="9293282" cy="6877029"/>
          </a:xfrm>
          <a:prstGeom prst="rect">
            <a:avLst/>
          </a:prstGeom>
        </p:spPr>
      </p:pic>
      <p:pic>
        <p:nvPicPr>
          <p:cNvPr id="17" name="Afbeelding 16" descr="logoschild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37" y="6177795"/>
            <a:ext cx="1587944" cy="737333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 descr="template-algemeen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92" y="-12367"/>
            <a:ext cx="9293282" cy="6877029"/>
          </a:xfrm>
          <a:prstGeom prst="rect">
            <a:avLst/>
          </a:prstGeom>
        </p:spPr>
      </p:pic>
      <p:pic>
        <p:nvPicPr>
          <p:cNvPr id="17" name="Afbeelding 16" descr="logoschild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37" y="6177795"/>
            <a:ext cx="1587944" cy="7373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template-algemeen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92" y="-12367"/>
            <a:ext cx="9293282" cy="68770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485672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485672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10" name="Afbeelding 9" descr="logoschild.pn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37" y="6177795"/>
            <a:ext cx="1587944" cy="7373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.a.f.m.jacobs@tudelft.nl" TargetMode="External"/><Relationship Id="rId2" Type="http://schemas.openxmlformats.org/officeDocument/2006/relationships/hyperlink" Target="mailto:n.a.h.belo@iclon.leidenuniv.n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878561"/>
            <a:ext cx="7772400" cy="1780108"/>
          </a:xfrm>
        </p:spPr>
        <p:txBody>
          <a:bodyPr/>
          <a:lstStyle/>
          <a:p>
            <a:r>
              <a:rPr lang="nl-NL" b="1" dirty="0">
                <a:latin typeface="Verdana-Bold"/>
              </a:rPr>
              <a:t>Samen Opleiden met het ICLON en SEC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59074" y="4697260"/>
            <a:ext cx="6400800" cy="520444"/>
          </a:xfrm>
        </p:spPr>
        <p:txBody>
          <a:bodyPr/>
          <a:lstStyle/>
          <a:p>
            <a:r>
              <a:rPr lang="en-US" dirty="0" err="1" smtClean="0"/>
              <a:t>Nelleke</a:t>
            </a:r>
            <a:r>
              <a:rPr lang="en-US" dirty="0" smtClean="0"/>
              <a:t> Belo, Martin Jacobs en Hans Speksnijder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0438"/>
            <a:ext cx="1884363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299" y="5543956"/>
            <a:ext cx="15240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49" y="5247888"/>
            <a:ext cx="1560513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Universitaire</a:t>
            </a:r>
            <a:r>
              <a:rPr lang="en-US" dirty="0" smtClean="0"/>
              <a:t> </a:t>
            </a:r>
            <a:r>
              <a:rPr lang="en-US" dirty="0" err="1" smtClean="0"/>
              <a:t>lerarenopleiding</a:t>
            </a:r>
            <a:r>
              <a:rPr lang="en-US" dirty="0" smtClean="0"/>
              <a:t> (ULO)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4281" y="1598479"/>
            <a:ext cx="7408333" cy="443906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</a:t>
            </a:r>
            <a:r>
              <a:rPr lang="en-US" dirty="0" err="1" smtClean="0"/>
              <a:t>informatieve</a:t>
            </a:r>
            <a:r>
              <a:rPr lang="en-US" dirty="0" smtClean="0"/>
              <a:t> </a:t>
            </a:r>
            <a:r>
              <a:rPr lang="en-US" dirty="0" err="1" smtClean="0"/>
              <a:t>opmerkingen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Kort</a:t>
            </a:r>
            <a:r>
              <a:rPr lang="en-US" dirty="0" smtClean="0"/>
              <a:t> </a:t>
            </a:r>
            <a:r>
              <a:rPr lang="en-US" dirty="0" err="1" smtClean="0"/>
              <a:t>intensief</a:t>
            </a:r>
            <a:r>
              <a:rPr lang="en-US" dirty="0" smtClean="0"/>
              <a:t> </a:t>
            </a:r>
            <a:r>
              <a:rPr lang="en-US" dirty="0" err="1" smtClean="0"/>
              <a:t>traject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op te </a:t>
            </a:r>
            <a:r>
              <a:rPr lang="en-US" dirty="0" err="1" smtClean="0"/>
              <a:t>leiden</a:t>
            </a:r>
            <a:r>
              <a:rPr lang="en-US" dirty="0" smtClean="0"/>
              <a:t> tot ‘</a:t>
            </a:r>
            <a:r>
              <a:rPr lang="en-US" dirty="0" err="1" smtClean="0"/>
              <a:t>startbekwaamheid</a:t>
            </a:r>
            <a:r>
              <a:rPr lang="en-US" dirty="0" smtClean="0"/>
              <a:t>’: </a:t>
            </a:r>
            <a:r>
              <a:rPr lang="en-US" dirty="0" err="1" smtClean="0"/>
              <a:t>Gemiddeld</a:t>
            </a:r>
            <a:r>
              <a:rPr lang="en-US" dirty="0" smtClean="0"/>
              <a:t> half </a:t>
            </a:r>
            <a:r>
              <a:rPr lang="en-US" dirty="0" err="1" smtClean="0"/>
              <a:t>jaar</a:t>
            </a:r>
            <a:r>
              <a:rPr lang="en-US" dirty="0" smtClean="0"/>
              <a:t> tot 1 </a:t>
            </a:r>
            <a:r>
              <a:rPr lang="en-US" dirty="0" err="1" smtClean="0"/>
              <a:t>jaar</a:t>
            </a:r>
            <a:endParaRPr lang="en-US" dirty="0" smtClean="0"/>
          </a:p>
          <a:p>
            <a:r>
              <a:rPr lang="en-US" dirty="0" err="1" smtClean="0"/>
              <a:t>Praktijkdeel</a:t>
            </a:r>
            <a:r>
              <a:rPr lang="en-US" dirty="0" smtClean="0"/>
              <a:t> in </a:t>
            </a:r>
            <a:r>
              <a:rPr lang="en-US" dirty="0" err="1" smtClean="0"/>
              <a:t>onderbouw</a:t>
            </a:r>
            <a:r>
              <a:rPr lang="en-US" dirty="0" smtClean="0"/>
              <a:t> &amp; </a:t>
            </a:r>
            <a:r>
              <a:rPr lang="en-US" dirty="0" err="1" smtClean="0"/>
              <a:t>bovenbouw</a:t>
            </a:r>
            <a:r>
              <a:rPr lang="en-US" dirty="0" smtClean="0"/>
              <a:t> </a:t>
            </a:r>
            <a:r>
              <a:rPr lang="en-US" dirty="0" err="1" smtClean="0"/>
              <a:t>havo</a:t>
            </a:r>
            <a:r>
              <a:rPr lang="en-US" dirty="0" smtClean="0"/>
              <a:t>/</a:t>
            </a:r>
            <a:r>
              <a:rPr lang="en-US" dirty="0" err="1" smtClean="0"/>
              <a:t>vwo</a:t>
            </a:r>
            <a:r>
              <a:rPr lang="en-US" dirty="0" smtClean="0"/>
              <a:t> en </a:t>
            </a:r>
            <a:r>
              <a:rPr lang="en-US" dirty="0" err="1" smtClean="0"/>
              <a:t>vmbo</a:t>
            </a:r>
            <a:r>
              <a:rPr lang="en-US" dirty="0" smtClean="0"/>
              <a:t>-t: 50% van </a:t>
            </a:r>
            <a:r>
              <a:rPr lang="en-US" dirty="0" err="1" smtClean="0"/>
              <a:t>totale</a:t>
            </a:r>
            <a:r>
              <a:rPr lang="en-US" dirty="0" smtClean="0"/>
              <a:t> </a:t>
            </a:r>
            <a:r>
              <a:rPr lang="en-US" dirty="0" err="1" smtClean="0"/>
              <a:t>opleiding</a:t>
            </a:r>
            <a:endParaRPr lang="en-US" dirty="0" smtClean="0"/>
          </a:p>
          <a:p>
            <a:r>
              <a:rPr lang="en-US" dirty="0" err="1" smtClean="0"/>
              <a:t>Verschillende</a:t>
            </a:r>
            <a:r>
              <a:rPr lang="en-US" dirty="0" smtClean="0"/>
              <a:t> routes </a:t>
            </a:r>
            <a:r>
              <a:rPr lang="en-US" dirty="0" err="1" smtClean="0"/>
              <a:t>leiden</a:t>
            </a:r>
            <a:r>
              <a:rPr lang="en-US" dirty="0" smtClean="0"/>
              <a:t> op tot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bevoegdheden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zie</a:t>
            </a:r>
            <a:r>
              <a:rPr lang="en-US" dirty="0" smtClean="0"/>
              <a:t> handout)</a:t>
            </a:r>
          </a:p>
          <a:p>
            <a:r>
              <a:rPr lang="en-US" dirty="0" smtClean="0"/>
              <a:t>ICLON (</a:t>
            </a:r>
            <a:r>
              <a:rPr lang="en-US" dirty="0" err="1" smtClean="0"/>
              <a:t>Universiteit</a:t>
            </a:r>
            <a:r>
              <a:rPr lang="en-US" dirty="0" smtClean="0"/>
              <a:t> Leiden) en SEC (TU Delft): </a:t>
            </a:r>
            <a:r>
              <a:rPr lang="en-US" dirty="0" err="1" smtClean="0"/>
              <a:t>Samenwerking</a:t>
            </a:r>
            <a:r>
              <a:rPr lang="en-US" dirty="0" smtClean="0"/>
              <a:t> en </a:t>
            </a:r>
            <a:r>
              <a:rPr lang="en-US" dirty="0" err="1" smtClean="0"/>
              <a:t>afstemming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, maar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accenten</a:t>
            </a:r>
            <a:r>
              <a:rPr lang="en-US" dirty="0" smtClean="0"/>
              <a:t> (</a:t>
            </a:r>
            <a:r>
              <a:rPr lang="en-US" dirty="0" err="1" smtClean="0"/>
              <a:t>zie</a:t>
            </a:r>
            <a:r>
              <a:rPr lang="en-US" dirty="0" smtClean="0"/>
              <a:t> handout)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69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729" y="1766420"/>
            <a:ext cx="8467593" cy="44840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1 dag per week </a:t>
            </a:r>
            <a:r>
              <a:rPr lang="en-US" b="1" dirty="0" err="1" smtClean="0"/>
              <a:t>onderwijs</a:t>
            </a:r>
            <a:r>
              <a:rPr lang="en-US" b="1" dirty="0" smtClean="0"/>
              <a:t> op het </a:t>
            </a:r>
            <a:r>
              <a:rPr lang="en-US" b="1" dirty="0" err="1" smtClean="0"/>
              <a:t>instituut</a:t>
            </a:r>
            <a:r>
              <a:rPr lang="en-US" dirty="0" smtClean="0"/>
              <a:t>, 4 </a:t>
            </a:r>
            <a:r>
              <a:rPr lang="en-US" dirty="0" err="1" smtClean="0"/>
              <a:t>dagen</a:t>
            </a:r>
            <a:r>
              <a:rPr lang="en-US" dirty="0" smtClean="0"/>
              <a:t> per week </a:t>
            </a:r>
            <a:r>
              <a:rPr lang="en-US" dirty="0" err="1" smtClean="0"/>
              <a:t>beschikbaar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praktijkdeel</a:t>
            </a:r>
            <a:r>
              <a:rPr lang="en-US" dirty="0" smtClean="0"/>
              <a:t> (</a:t>
            </a:r>
            <a:r>
              <a:rPr lang="en-US" dirty="0" err="1" smtClean="0"/>
              <a:t>gemiddeld</a:t>
            </a:r>
            <a:r>
              <a:rPr lang="en-US" dirty="0" smtClean="0"/>
              <a:t> 2-3 </a:t>
            </a:r>
            <a:r>
              <a:rPr lang="en-US" dirty="0" err="1" smtClean="0"/>
              <a:t>dagen</a:t>
            </a:r>
            <a:r>
              <a:rPr lang="en-US" dirty="0" smtClean="0"/>
              <a:t> per week op school)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Observeren</a:t>
            </a:r>
            <a:r>
              <a:rPr lang="en-US" dirty="0" smtClean="0"/>
              <a:t> en 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lesgeven</a:t>
            </a:r>
            <a:r>
              <a:rPr lang="en-US" dirty="0" smtClean="0"/>
              <a:t>: De </a:t>
            </a:r>
            <a:r>
              <a:rPr lang="en-US" dirty="0" err="1" smtClean="0"/>
              <a:t>tijd</a:t>
            </a:r>
            <a:r>
              <a:rPr lang="en-US" dirty="0" smtClean="0"/>
              <a:t> is </a:t>
            </a:r>
            <a:r>
              <a:rPr lang="en-US" dirty="0" err="1" smtClean="0"/>
              <a:t>kort</a:t>
            </a:r>
            <a:r>
              <a:rPr lang="en-US" dirty="0" smtClean="0"/>
              <a:t>,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snel</a:t>
            </a:r>
            <a:r>
              <a:rPr lang="en-US" dirty="0" smtClean="0"/>
              <a:t> 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slag!</a:t>
            </a:r>
          </a:p>
          <a:p>
            <a:r>
              <a:rPr lang="en-US" dirty="0" err="1" smtClean="0"/>
              <a:t>Opdrachten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het </a:t>
            </a:r>
            <a:r>
              <a:rPr lang="en-US" dirty="0" err="1" smtClean="0"/>
              <a:t>instituutsdeel</a:t>
            </a:r>
            <a:r>
              <a:rPr lang="en-US" dirty="0" smtClean="0"/>
              <a:t> te </a:t>
            </a:r>
            <a:r>
              <a:rPr lang="en-US" dirty="0" err="1" smtClean="0"/>
              <a:t>verbinden</a:t>
            </a:r>
            <a:r>
              <a:rPr lang="en-US" dirty="0" smtClean="0"/>
              <a:t> met de </a:t>
            </a:r>
            <a:r>
              <a:rPr lang="en-US" dirty="0" err="1" smtClean="0"/>
              <a:t>praktijk</a:t>
            </a:r>
            <a:endParaRPr lang="en-US" dirty="0" smtClean="0"/>
          </a:p>
          <a:p>
            <a:pPr lvl="1"/>
            <a:r>
              <a:rPr lang="en-US" dirty="0" smtClean="0"/>
              <a:t>ICLON: </a:t>
            </a:r>
            <a:r>
              <a:rPr lang="en-US" dirty="0" err="1" smtClean="0"/>
              <a:t>Afzonderlijke</a:t>
            </a:r>
            <a:r>
              <a:rPr lang="en-US" dirty="0" smtClean="0"/>
              <a:t> </a:t>
            </a:r>
            <a:r>
              <a:rPr lang="en-US" dirty="0" err="1" smtClean="0"/>
              <a:t>opdrachten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L&amp;I, </a:t>
            </a:r>
            <a:r>
              <a:rPr lang="en-US" dirty="0" err="1" smtClean="0"/>
              <a:t>Pedagogiek</a:t>
            </a:r>
            <a:r>
              <a:rPr lang="en-US" dirty="0" smtClean="0"/>
              <a:t>, </a:t>
            </a:r>
            <a:r>
              <a:rPr lang="en-US" dirty="0" err="1" smtClean="0"/>
              <a:t>Vakdidactiek</a:t>
            </a:r>
            <a:r>
              <a:rPr lang="en-US" dirty="0" smtClean="0"/>
              <a:t> en </a:t>
            </a:r>
            <a:r>
              <a:rPr lang="en-US" dirty="0" err="1" smtClean="0"/>
              <a:t>Vakdidactisch</a:t>
            </a:r>
            <a:r>
              <a:rPr lang="en-US" dirty="0" smtClean="0"/>
              <a:t> </a:t>
            </a:r>
            <a:r>
              <a:rPr lang="en-US" dirty="0" err="1" smtClean="0"/>
              <a:t>Onderzoek</a:t>
            </a:r>
            <a:r>
              <a:rPr lang="en-US" dirty="0" smtClean="0"/>
              <a:t> (</a:t>
            </a:r>
            <a:r>
              <a:rPr lang="en-US" dirty="0" err="1" smtClean="0"/>
              <a:t>zie</a:t>
            </a:r>
            <a:r>
              <a:rPr lang="en-US" dirty="0" smtClean="0"/>
              <a:t> factsheet)</a:t>
            </a:r>
          </a:p>
          <a:p>
            <a:pPr lvl="1"/>
            <a:r>
              <a:rPr lang="en-US" dirty="0" smtClean="0"/>
              <a:t>SEC: Portfolio met </a:t>
            </a:r>
            <a:r>
              <a:rPr lang="en-US" dirty="0" err="1" smtClean="0"/>
              <a:t>vastgestelde</a:t>
            </a:r>
            <a:r>
              <a:rPr lang="en-US" dirty="0" smtClean="0"/>
              <a:t> </a:t>
            </a:r>
            <a:r>
              <a:rPr lang="en-US" dirty="0" err="1" smtClean="0"/>
              <a:t>opdrachten</a:t>
            </a:r>
            <a:r>
              <a:rPr lang="en-US" dirty="0" smtClean="0"/>
              <a:t> (</a:t>
            </a:r>
            <a:r>
              <a:rPr lang="en-US" dirty="0" err="1" smtClean="0"/>
              <a:t>stagemap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Academische</a:t>
            </a:r>
            <a:r>
              <a:rPr lang="en-US" dirty="0" smtClean="0"/>
              <a:t> </a:t>
            </a:r>
            <a:r>
              <a:rPr lang="en-US" dirty="0" err="1" smtClean="0"/>
              <a:t>opleiding</a:t>
            </a:r>
            <a:r>
              <a:rPr lang="en-US" dirty="0" smtClean="0"/>
              <a:t>: </a:t>
            </a:r>
            <a:r>
              <a:rPr lang="en-US" dirty="0" err="1" smtClean="0"/>
              <a:t>Argumentatie</a:t>
            </a:r>
            <a:r>
              <a:rPr lang="en-US" dirty="0" smtClean="0"/>
              <a:t> en </a:t>
            </a:r>
            <a:r>
              <a:rPr lang="en-US" dirty="0" err="1" smtClean="0"/>
              <a:t>beredeneerd</a:t>
            </a:r>
            <a:r>
              <a:rPr lang="en-US" dirty="0" smtClean="0"/>
              <a:t> </a:t>
            </a:r>
            <a:r>
              <a:rPr lang="en-US" dirty="0" err="1" smtClean="0"/>
              <a:t>handelen</a:t>
            </a:r>
            <a:r>
              <a:rPr lang="en-US" dirty="0" smtClean="0"/>
              <a:t> op basis van </a:t>
            </a:r>
            <a:r>
              <a:rPr lang="en-US" dirty="0" err="1" smtClean="0"/>
              <a:t>theorie</a:t>
            </a:r>
            <a:r>
              <a:rPr lang="en-US" dirty="0" smtClean="0"/>
              <a:t> </a:t>
            </a:r>
            <a:r>
              <a:rPr lang="en-US" dirty="0" err="1" smtClean="0"/>
              <a:t>neemt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expliciete</a:t>
            </a:r>
            <a:r>
              <a:rPr lang="en-US" dirty="0" smtClean="0"/>
              <a:t> </a:t>
            </a:r>
            <a:r>
              <a:rPr lang="en-US" dirty="0" err="1" smtClean="0"/>
              <a:t>plaats</a:t>
            </a:r>
            <a:r>
              <a:rPr lang="en-US" dirty="0" smtClean="0"/>
              <a:t> in</a:t>
            </a:r>
          </a:p>
          <a:p>
            <a:pPr lvl="1"/>
            <a:r>
              <a:rPr lang="en-US" dirty="0" smtClean="0"/>
              <a:t>ICLON: </a:t>
            </a:r>
            <a:r>
              <a:rPr lang="en-US" dirty="0" err="1" smtClean="0"/>
              <a:t>Zelfanalyse</a:t>
            </a:r>
            <a:r>
              <a:rPr lang="en-US" dirty="0" smtClean="0"/>
              <a:t> op basis van 360 </a:t>
            </a:r>
            <a:r>
              <a:rPr lang="en-US" dirty="0" err="1" smtClean="0"/>
              <a:t>graden</a:t>
            </a:r>
            <a:r>
              <a:rPr lang="en-US" dirty="0" smtClean="0"/>
              <a:t> feedback, </a:t>
            </a:r>
            <a:r>
              <a:rPr lang="en-US" dirty="0" err="1" smtClean="0"/>
              <a:t>analyse</a:t>
            </a:r>
            <a:r>
              <a:rPr lang="en-US" dirty="0" smtClean="0"/>
              <a:t> van (</a:t>
            </a:r>
            <a:r>
              <a:rPr lang="en-US" dirty="0" err="1" smtClean="0"/>
              <a:t>succes</a:t>
            </a:r>
            <a:r>
              <a:rPr lang="en-US" dirty="0" smtClean="0"/>
              <a:t>)</a:t>
            </a:r>
            <a:r>
              <a:rPr lang="en-US" dirty="0" err="1" smtClean="0"/>
              <a:t>ervaringen</a:t>
            </a:r>
            <a:r>
              <a:rPr lang="en-US" dirty="0" smtClean="0"/>
              <a:t> op basis van </a:t>
            </a:r>
            <a:r>
              <a:rPr lang="en-US" dirty="0" err="1" smtClean="0"/>
              <a:t>theorie</a:t>
            </a:r>
            <a:r>
              <a:rPr lang="en-US" dirty="0" smtClean="0"/>
              <a:t>, </a:t>
            </a:r>
            <a:r>
              <a:rPr lang="en-US" dirty="0" err="1" smtClean="0"/>
              <a:t>beredeneerd</a:t>
            </a:r>
            <a:r>
              <a:rPr lang="en-US" dirty="0" smtClean="0"/>
              <a:t> </a:t>
            </a:r>
            <a:r>
              <a:rPr lang="en-US" dirty="0" err="1" smtClean="0"/>
              <a:t>handelen</a:t>
            </a:r>
            <a:endParaRPr lang="en-US" dirty="0" smtClean="0"/>
          </a:p>
          <a:p>
            <a:pPr lvl="1"/>
            <a:r>
              <a:rPr lang="en-US" dirty="0" smtClean="0"/>
              <a:t>SEC: </a:t>
            </a:r>
            <a:r>
              <a:rPr lang="en-US" dirty="0" err="1" smtClean="0"/>
              <a:t>Opdrachten</a:t>
            </a:r>
            <a:r>
              <a:rPr lang="en-US" dirty="0" smtClean="0"/>
              <a:t> </a:t>
            </a:r>
            <a:r>
              <a:rPr lang="en-US" dirty="0" err="1" smtClean="0"/>
              <a:t>gebaseerd</a:t>
            </a:r>
            <a:r>
              <a:rPr lang="en-US" dirty="0" smtClean="0"/>
              <a:t> op PCK en </a:t>
            </a:r>
            <a:r>
              <a:rPr lang="en-US" dirty="0" err="1" smtClean="0"/>
              <a:t>ontwerpen</a:t>
            </a:r>
            <a:r>
              <a:rPr lang="en-US" dirty="0" smtClean="0"/>
              <a:t> van </a:t>
            </a:r>
            <a:r>
              <a:rPr lang="en-US" dirty="0" err="1" smtClean="0"/>
              <a:t>onderwijs</a:t>
            </a:r>
            <a:r>
              <a:rPr lang="en-US" dirty="0" smtClean="0"/>
              <a:t>, </a:t>
            </a:r>
            <a:r>
              <a:rPr lang="en-US" dirty="0" err="1" smtClean="0"/>
              <a:t>argumentatie</a:t>
            </a:r>
            <a:r>
              <a:rPr lang="en-US" dirty="0" smtClean="0"/>
              <a:t> </a:t>
            </a:r>
            <a:r>
              <a:rPr lang="en-US" dirty="0" err="1" smtClean="0"/>
              <a:t>speelt</a:t>
            </a:r>
            <a:r>
              <a:rPr lang="en-US" dirty="0" smtClean="0"/>
              <a:t> </a:t>
            </a:r>
            <a:r>
              <a:rPr lang="en-US" dirty="0" err="1" smtClean="0"/>
              <a:t>belangrijke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endParaRPr lang="en-US" dirty="0" smtClean="0"/>
          </a:p>
          <a:p>
            <a:endParaRPr lang="en-US" dirty="0" smtClean="0"/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Praktijkdeel</a:t>
            </a:r>
            <a:r>
              <a:rPr lang="en-US" dirty="0" smtClean="0"/>
              <a:t> van ULO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57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8203" y="1778696"/>
            <a:ext cx="8567802" cy="43474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vaardigheden</a:t>
            </a:r>
            <a:r>
              <a:rPr lang="en-US" dirty="0" smtClean="0"/>
              <a:t> op </a:t>
            </a:r>
            <a:r>
              <a:rPr lang="en-US" dirty="0" err="1" smtClean="0"/>
              <a:t>gebied</a:t>
            </a:r>
            <a:r>
              <a:rPr lang="en-US" dirty="0" smtClean="0"/>
              <a:t> van </a:t>
            </a:r>
            <a:r>
              <a:rPr lang="en-US" dirty="0" err="1" smtClean="0"/>
              <a:t>regie</a:t>
            </a:r>
            <a:r>
              <a:rPr lang="en-US" dirty="0" smtClean="0"/>
              <a:t>, </a:t>
            </a:r>
            <a:r>
              <a:rPr lang="en-US" dirty="0" err="1" smtClean="0"/>
              <a:t>didactiek</a:t>
            </a:r>
            <a:r>
              <a:rPr lang="en-US" dirty="0" smtClean="0"/>
              <a:t>, </a:t>
            </a:r>
            <a:r>
              <a:rPr lang="en-US" dirty="0" err="1" smtClean="0"/>
              <a:t>pedagogiek</a:t>
            </a:r>
            <a:r>
              <a:rPr lang="en-US" dirty="0" smtClean="0"/>
              <a:t>, etc. </a:t>
            </a:r>
            <a:r>
              <a:rPr lang="en-US" dirty="0" err="1" smtClean="0"/>
              <a:t>moeten</a:t>
            </a:r>
            <a:r>
              <a:rPr lang="en-US" dirty="0" smtClean="0"/>
              <a:t> in </a:t>
            </a:r>
            <a:r>
              <a:rPr lang="en-US" dirty="0" err="1" smtClean="0"/>
              <a:t>korte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in de </a:t>
            </a:r>
            <a:r>
              <a:rPr lang="en-US" dirty="0" err="1" smtClean="0"/>
              <a:t>praktijk</a:t>
            </a:r>
            <a:r>
              <a:rPr lang="en-US" dirty="0" smtClean="0"/>
              <a:t> </a:t>
            </a:r>
            <a:r>
              <a:rPr lang="en-US" dirty="0" err="1" smtClean="0"/>
              <a:t>geleerd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: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vlieguren</a:t>
            </a:r>
            <a:r>
              <a:rPr lang="en-US" dirty="0" smtClean="0"/>
              <a:t> </a:t>
            </a:r>
            <a:r>
              <a:rPr lang="en-US" dirty="0" err="1" smtClean="0"/>
              <a:t>nodig</a:t>
            </a:r>
            <a:r>
              <a:rPr lang="en-US" dirty="0"/>
              <a:t>!</a:t>
            </a:r>
            <a:endParaRPr lang="en-US" dirty="0" smtClean="0"/>
          </a:p>
          <a:p>
            <a:r>
              <a:rPr lang="en-US" dirty="0" err="1"/>
              <a:t>Verwachtingmanagement</a:t>
            </a:r>
            <a:r>
              <a:rPr lang="en-US" dirty="0"/>
              <a:t> en </a:t>
            </a:r>
            <a:r>
              <a:rPr lang="en-US" dirty="0" err="1"/>
              <a:t>communicatie</a:t>
            </a:r>
            <a:endParaRPr lang="en-US" dirty="0"/>
          </a:p>
          <a:p>
            <a:r>
              <a:rPr lang="en-US" dirty="0" smtClean="0"/>
              <a:t>Frequent feedback </a:t>
            </a:r>
            <a:r>
              <a:rPr lang="en-US" dirty="0" err="1" smtClean="0"/>
              <a:t>nodig</a:t>
            </a:r>
            <a:r>
              <a:rPr lang="en-US" dirty="0" smtClean="0"/>
              <a:t> op 1) </a:t>
            </a:r>
            <a:r>
              <a:rPr lang="en-US" dirty="0" err="1" smtClean="0"/>
              <a:t>Ontwikkeling</a:t>
            </a:r>
            <a:r>
              <a:rPr lang="en-US" dirty="0" smtClean="0"/>
              <a:t> van </a:t>
            </a:r>
            <a:r>
              <a:rPr lang="en-US" dirty="0" err="1" smtClean="0"/>
              <a:t>competenties</a:t>
            </a:r>
            <a:r>
              <a:rPr lang="en-US" dirty="0" smtClean="0"/>
              <a:t>/</a:t>
            </a:r>
            <a:r>
              <a:rPr lang="en-US" dirty="0" err="1" smtClean="0"/>
              <a:t>vaardigheden</a:t>
            </a:r>
            <a:r>
              <a:rPr lang="en-US" dirty="0" smtClean="0"/>
              <a:t> en 2) </a:t>
            </a:r>
            <a:r>
              <a:rPr lang="en-US" dirty="0" err="1" smtClean="0"/>
              <a:t>Connectie</a:t>
            </a:r>
            <a:r>
              <a:rPr lang="en-US" dirty="0" smtClean="0"/>
              <a:t> </a:t>
            </a:r>
            <a:r>
              <a:rPr lang="en-US" dirty="0" err="1" smtClean="0"/>
              <a:t>theorie-praktisch</a:t>
            </a:r>
            <a:r>
              <a:rPr lang="en-US" dirty="0" smtClean="0"/>
              <a:t> </a:t>
            </a:r>
            <a:r>
              <a:rPr lang="en-US" dirty="0" err="1" smtClean="0"/>
              <a:t>handelen</a:t>
            </a:r>
            <a:r>
              <a:rPr lang="en-US" dirty="0" smtClean="0"/>
              <a:t> en </a:t>
            </a:r>
            <a:r>
              <a:rPr lang="en-US" dirty="0" err="1" smtClean="0"/>
              <a:t>toepassen</a:t>
            </a:r>
            <a:r>
              <a:rPr lang="en-US" dirty="0" smtClean="0"/>
              <a:t> van (</a:t>
            </a:r>
            <a:r>
              <a:rPr lang="en-US" dirty="0" err="1" smtClean="0"/>
              <a:t>theoretische</a:t>
            </a:r>
            <a:r>
              <a:rPr lang="en-US" dirty="0" smtClean="0"/>
              <a:t>) </a:t>
            </a:r>
            <a:r>
              <a:rPr lang="en-US" dirty="0" err="1" smtClean="0"/>
              <a:t>ontwerpprincipes</a:t>
            </a:r>
            <a:endParaRPr lang="en-US" dirty="0" smtClean="0"/>
          </a:p>
          <a:p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zelfregulerend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r>
              <a:rPr lang="en-US" dirty="0" smtClean="0"/>
              <a:t>: Student is </a:t>
            </a:r>
            <a:r>
              <a:rPr lang="en-US" dirty="0" err="1" smtClean="0"/>
              <a:t>verantwoordelijk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ontwikkeling</a:t>
            </a:r>
            <a:r>
              <a:rPr lang="en-US" dirty="0" smtClean="0"/>
              <a:t>, 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ontwikkeldoelen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, </a:t>
            </a:r>
            <a:r>
              <a:rPr lang="en-US" dirty="0" err="1" smtClean="0"/>
              <a:t>afnemende</a:t>
            </a:r>
            <a:r>
              <a:rPr lang="en-US" dirty="0" smtClean="0"/>
              <a:t> mate van </a:t>
            </a:r>
            <a:r>
              <a:rPr lang="en-US" dirty="0" err="1" smtClean="0"/>
              <a:t>sturing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Opdracht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Ontwerp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jouw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schoolpraktijk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realistisch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werkbaar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efficiënt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begeleidingsmodel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Hoe </a:t>
            </a:r>
            <a:r>
              <a:rPr lang="en-US" dirty="0" err="1" smtClean="0"/>
              <a:t>richt</a:t>
            </a:r>
            <a:r>
              <a:rPr lang="en-US" dirty="0" smtClean="0"/>
              <a:t> je </a:t>
            </a:r>
            <a:r>
              <a:rPr lang="en-US" dirty="0" err="1" smtClean="0"/>
              <a:t>momenten</a:t>
            </a:r>
            <a:r>
              <a:rPr lang="en-US" dirty="0" smtClean="0"/>
              <a:t> van feedback in, hoe </a:t>
            </a:r>
            <a:r>
              <a:rPr lang="en-US" dirty="0" err="1" smtClean="0"/>
              <a:t>stimuleer</a:t>
            </a:r>
            <a:r>
              <a:rPr lang="en-US" dirty="0" smtClean="0"/>
              <a:t> je </a:t>
            </a:r>
            <a:r>
              <a:rPr lang="en-US" dirty="0" err="1" smtClean="0"/>
              <a:t>zelfregulerend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r>
              <a:rPr lang="en-US" dirty="0" smtClean="0"/>
              <a:t>,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verwacht</a:t>
            </a:r>
            <a:r>
              <a:rPr lang="en-US" dirty="0" smtClean="0"/>
              <a:t> je </a:t>
            </a:r>
            <a:r>
              <a:rPr lang="en-US" dirty="0" err="1" smtClean="0"/>
              <a:t>concreet</a:t>
            </a:r>
            <a:r>
              <a:rPr lang="en-US" dirty="0" smtClean="0"/>
              <a:t> van </a:t>
            </a:r>
            <a:r>
              <a:rPr lang="en-US" dirty="0" err="1" smtClean="0"/>
              <a:t>studenten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bronnen</a:t>
            </a:r>
            <a:r>
              <a:rPr lang="en-US" dirty="0" smtClean="0"/>
              <a:t> </a:t>
            </a:r>
            <a:r>
              <a:rPr lang="en-US" dirty="0" err="1" smtClean="0"/>
              <a:t>gebruik</a:t>
            </a:r>
            <a:r>
              <a:rPr lang="en-US" dirty="0" smtClean="0"/>
              <a:t> je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beeldvorming</a:t>
            </a:r>
            <a:r>
              <a:rPr lang="en-US" dirty="0" smtClean="0"/>
              <a:t> (</a:t>
            </a:r>
            <a:r>
              <a:rPr lang="en-US" dirty="0" err="1" smtClean="0"/>
              <a:t>lesbezoek</a:t>
            </a:r>
            <a:r>
              <a:rPr lang="en-US" dirty="0" smtClean="0"/>
              <a:t>, video’s)?</a:t>
            </a:r>
          </a:p>
          <a:p>
            <a:r>
              <a:rPr lang="en-US" dirty="0" smtClean="0"/>
              <a:t>Hoe plan je de </a:t>
            </a:r>
            <a:r>
              <a:rPr lang="en-US" dirty="0" err="1" smtClean="0"/>
              <a:t>vlieguren</a:t>
            </a:r>
            <a:r>
              <a:rPr lang="en-US" dirty="0" smtClean="0"/>
              <a:t> van de student, </a:t>
            </a:r>
            <a:r>
              <a:rPr lang="en-US" dirty="0" err="1" smtClean="0"/>
              <a:t>vormen</a:t>
            </a:r>
            <a:r>
              <a:rPr lang="en-US" dirty="0" smtClean="0"/>
              <a:t> van co-teaching </a:t>
            </a:r>
            <a:r>
              <a:rPr lang="en-US" dirty="0" err="1" smtClean="0"/>
              <a:t>denkbaar</a:t>
            </a:r>
            <a:r>
              <a:rPr lang="en-US" dirty="0" smtClean="0"/>
              <a:t>?</a:t>
            </a:r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Begeleiden</a:t>
            </a:r>
            <a:r>
              <a:rPr lang="en-US" dirty="0" smtClean="0"/>
              <a:t> van ULO-</a:t>
            </a:r>
            <a:r>
              <a:rPr lang="en-US" dirty="0" err="1" smtClean="0"/>
              <a:t>studenten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84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312" y="1591055"/>
            <a:ext cx="8906006" cy="469701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Drie</a:t>
            </a:r>
            <a:r>
              <a:rPr lang="en-US" dirty="0" smtClean="0"/>
              <a:t> </a:t>
            </a:r>
            <a:r>
              <a:rPr lang="en-US" dirty="0" err="1" smtClean="0"/>
              <a:t>beoordelingsmomenten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Go/</a:t>
            </a:r>
            <a:r>
              <a:rPr lang="en-US" dirty="0" err="1" smtClean="0"/>
              <a:t>nogo</a:t>
            </a:r>
            <a:r>
              <a:rPr lang="en-US" dirty="0" smtClean="0"/>
              <a:t> of </a:t>
            </a:r>
            <a:r>
              <a:rPr lang="en-US" dirty="0" err="1" smtClean="0"/>
              <a:t>oriënterende</a:t>
            </a:r>
            <a:r>
              <a:rPr lang="en-US" dirty="0" smtClean="0"/>
              <a:t> stage (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ongeveer</a:t>
            </a:r>
            <a:r>
              <a:rPr lang="en-US" dirty="0" smtClean="0"/>
              <a:t> 6 </a:t>
            </a:r>
            <a:r>
              <a:rPr lang="en-US" dirty="0" err="1" smtClean="0"/>
              <a:t>weken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Praktijk</a:t>
            </a:r>
            <a:r>
              <a:rPr lang="en-US" dirty="0" smtClean="0"/>
              <a:t> 1 of </a:t>
            </a:r>
            <a:r>
              <a:rPr lang="en-US" dirty="0" err="1" smtClean="0"/>
              <a:t>Schoolpracticum</a:t>
            </a:r>
            <a:r>
              <a:rPr lang="en-US" dirty="0" smtClean="0"/>
              <a:t> A (</a:t>
            </a:r>
            <a:r>
              <a:rPr lang="en-US" dirty="0" err="1" smtClean="0"/>
              <a:t>na</a:t>
            </a:r>
            <a:r>
              <a:rPr lang="en-US" dirty="0" smtClean="0"/>
              <a:t> semester 1, half </a:t>
            </a:r>
            <a:r>
              <a:rPr lang="en-US" dirty="0" err="1" smtClean="0"/>
              <a:t>jaar</a:t>
            </a:r>
            <a:r>
              <a:rPr lang="en-US" dirty="0" smtClean="0"/>
              <a:t>) - </a:t>
            </a:r>
            <a:r>
              <a:rPr lang="en-US" dirty="0" err="1" smtClean="0"/>
              <a:t>onderbouwstage</a:t>
            </a:r>
            <a:endParaRPr lang="en-US" dirty="0" smtClean="0"/>
          </a:p>
          <a:p>
            <a:pPr lvl="1"/>
            <a:r>
              <a:rPr lang="en-US" dirty="0" err="1" smtClean="0"/>
              <a:t>Praktijk</a:t>
            </a:r>
            <a:r>
              <a:rPr lang="en-US" dirty="0" smtClean="0"/>
              <a:t> 2 of </a:t>
            </a:r>
            <a:r>
              <a:rPr lang="en-US" dirty="0" err="1" smtClean="0"/>
              <a:t>Schoolpracticum</a:t>
            </a:r>
            <a:r>
              <a:rPr lang="en-US" dirty="0" smtClean="0"/>
              <a:t> B (</a:t>
            </a:r>
            <a:r>
              <a:rPr lang="en-US" dirty="0" err="1" smtClean="0"/>
              <a:t>na</a:t>
            </a:r>
            <a:r>
              <a:rPr lang="en-US" dirty="0" smtClean="0"/>
              <a:t> semester 2, half </a:t>
            </a:r>
            <a:r>
              <a:rPr lang="en-US" dirty="0" err="1" smtClean="0"/>
              <a:t>jaar</a:t>
            </a:r>
            <a:r>
              <a:rPr lang="en-US" dirty="0" smtClean="0"/>
              <a:t>) - </a:t>
            </a:r>
            <a:r>
              <a:rPr lang="en-US" dirty="0" err="1" smtClean="0"/>
              <a:t>bovenbouwstage</a:t>
            </a:r>
            <a:endParaRPr lang="en-US" dirty="0" smtClean="0"/>
          </a:p>
          <a:p>
            <a:pPr lvl="1"/>
            <a:r>
              <a:rPr lang="en-US" b="1" dirty="0" err="1" smtClean="0"/>
              <a:t>Wanneer</a:t>
            </a:r>
            <a:r>
              <a:rPr lang="en-US" b="1" dirty="0" smtClean="0"/>
              <a:t> is </a:t>
            </a:r>
            <a:r>
              <a:rPr lang="en-US" b="1" dirty="0" err="1" smtClean="0"/>
              <a:t>iemand</a:t>
            </a:r>
            <a:r>
              <a:rPr lang="en-US" b="1" dirty="0" smtClean="0"/>
              <a:t> ‘</a:t>
            </a:r>
            <a:r>
              <a:rPr lang="en-US" b="1" dirty="0" err="1" smtClean="0"/>
              <a:t>startbekwaam</a:t>
            </a:r>
            <a:r>
              <a:rPr lang="en-US" b="1" dirty="0" smtClean="0"/>
              <a:t>’, </a:t>
            </a:r>
            <a:r>
              <a:rPr lang="en-US" b="1" dirty="0" err="1" smtClean="0"/>
              <a:t>waaruit</a:t>
            </a:r>
            <a:r>
              <a:rPr lang="en-US" b="1" dirty="0" smtClean="0"/>
              <a:t> </a:t>
            </a:r>
            <a:r>
              <a:rPr lang="en-US" b="1" dirty="0" err="1" smtClean="0"/>
              <a:t>blijkt</a:t>
            </a:r>
            <a:r>
              <a:rPr lang="en-US" b="1" dirty="0" smtClean="0"/>
              <a:t> </a:t>
            </a:r>
            <a:r>
              <a:rPr lang="en-US" b="1" dirty="0" err="1" smtClean="0"/>
              <a:t>dat</a:t>
            </a:r>
            <a:r>
              <a:rPr lang="en-US" b="1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Beeldvorming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Rubrics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toetsingskader</a:t>
            </a:r>
            <a:r>
              <a:rPr lang="en-US" dirty="0" smtClean="0"/>
              <a:t>, hoe </a:t>
            </a:r>
            <a:r>
              <a:rPr lang="en-US" dirty="0" err="1" smtClean="0"/>
              <a:t>vertaal</a:t>
            </a:r>
            <a:r>
              <a:rPr lang="en-US" dirty="0" smtClean="0"/>
              <a:t> je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niveaus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concreet</a:t>
            </a:r>
            <a:r>
              <a:rPr lang="en-US" dirty="0" smtClean="0"/>
              <a:t> </a:t>
            </a:r>
            <a:r>
              <a:rPr lang="en-US" dirty="0" err="1" smtClean="0"/>
              <a:t>handelen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Hoe </a:t>
            </a:r>
            <a:r>
              <a:rPr lang="en-US" dirty="0" err="1" smtClean="0"/>
              <a:t>zorg</a:t>
            </a:r>
            <a:r>
              <a:rPr lang="en-US" dirty="0" smtClean="0"/>
              <a:t> je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transparante</a:t>
            </a:r>
            <a:r>
              <a:rPr lang="en-US" dirty="0" smtClean="0"/>
              <a:t> </a:t>
            </a:r>
            <a:r>
              <a:rPr lang="en-US" dirty="0" err="1" smtClean="0"/>
              <a:t>beoordeling</a:t>
            </a:r>
            <a:r>
              <a:rPr lang="en-US" dirty="0" smtClean="0"/>
              <a:t>: </a:t>
            </a:r>
            <a:r>
              <a:rPr lang="en-US" dirty="0" err="1" smtClean="0"/>
              <a:t>communicatie</a:t>
            </a:r>
            <a:r>
              <a:rPr lang="en-US" dirty="0" smtClean="0"/>
              <a:t>, </a:t>
            </a:r>
            <a:r>
              <a:rPr lang="en-US" dirty="0" err="1" smtClean="0"/>
              <a:t>onderbouwing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Vroegtijdige</a:t>
            </a:r>
            <a:r>
              <a:rPr lang="en-US" dirty="0" smtClean="0"/>
              <a:t> </a:t>
            </a:r>
            <a:r>
              <a:rPr lang="en-US" dirty="0" err="1" smtClean="0"/>
              <a:t>signalering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problematische</a:t>
            </a:r>
            <a:r>
              <a:rPr lang="en-US" dirty="0" smtClean="0"/>
              <a:t> en/of </a:t>
            </a:r>
            <a:r>
              <a:rPr lang="en-US" dirty="0" err="1" smtClean="0"/>
              <a:t>stagnerende</a:t>
            </a:r>
            <a:r>
              <a:rPr lang="en-US" dirty="0" smtClean="0"/>
              <a:t> </a:t>
            </a:r>
            <a:r>
              <a:rPr lang="en-US" dirty="0" err="1" smtClean="0"/>
              <a:t>ontwikkeling</a:t>
            </a:r>
            <a:r>
              <a:rPr lang="en-US" dirty="0" smtClean="0"/>
              <a:t>, </a:t>
            </a:r>
            <a:r>
              <a:rPr lang="en-US" dirty="0" err="1" smtClean="0"/>
              <a:t>wanneer</a:t>
            </a:r>
            <a:r>
              <a:rPr lang="en-US" dirty="0" smtClean="0"/>
              <a:t> trek je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bel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Opdracht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Ontwerp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een</a:t>
            </a:r>
            <a:r>
              <a:rPr lang="en-US" dirty="0" smtClean="0">
                <a:solidFill>
                  <a:srgbClr val="FF0000"/>
                </a:solidFill>
              </a:rPr>
              <a:t> ‘</a:t>
            </a:r>
            <a:r>
              <a:rPr lang="en-US" i="1" dirty="0" smtClean="0">
                <a:solidFill>
                  <a:srgbClr val="FF0000"/>
                </a:solidFill>
              </a:rPr>
              <a:t>quick &amp; dirty</a:t>
            </a:r>
            <a:r>
              <a:rPr lang="en-US" dirty="0" smtClean="0">
                <a:solidFill>
                  <a:srgbClr val="FF0000"/>
                </a:solidFill>
              </a:rPr>
              <a:t>’ checklist </a:t>
            </a:r>
            <a:r>
              <a:rPr lang="en-US" dirty="0" err="1" smtClean="0">
                <a:solidFill>
                  <a:srgbClr val="FF0000"/>
                </a:solidFill>
              </a:rPr>
              <a:t>voor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drie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beoordelingsmomenten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Hoe </a:t>
            </a:r>
            <a:r>
              <a:rPr lang="en-US" dirty="0" err="1" smtClean="0"/>
              <a:t>bepaal</a:t>
            </a:r>
            <a:r>
              <a:rPr lang="en-US" dirty="0" smtClean="0"/>
              <a:t> je of </a:t>
            </a:r>
            <a:r>
              <a:rPr lang="en-US" dirty="0" err="1" smtClean="0"/>
              <a:t>een</a:t>
            </a:r>
            <a:r>
              <a:rPr lang="en-US" dirty="0" smtClean="0"/>
              <a:t> student </a:t>
            </a:r>
            <a:r>
              <a:rPr lang="en-US" dirty="0" err="1" smtClean="0"/>
              <a:t>voldoende</a:t>
            </a:r>
            <a:r>
              <a:rPr lang="en-US" dirty="0" smtClean="0"/>
              <a:t>/</a:t>
            </a:r>
            <a:r>
              <a:rPr lang="en-US" dirty="0" err="1" smtClean="0"/>
              <a:t>onvoldoende</a:t>
            </a:r>
            <a:r>
              <a:rPr lang="en-US" dirty="0" smtClean="0"/>
              <a:t> </a:t>
            </a:r>
            <a:r>
              <a:rPr lang="en-US" dirty="0" err="1" smtClean="0"/>
              <a:t>scoort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competenties</a:t>
            </a:r>
            <a:r>
              <a:rPr lang="en-US" dirty="0" smtClean="0"/>
              <a:t>/</a:t>
            </a:r>
            <a:r>
              <a:rPr lang="en-US" dirty="0" err="1" smtClean="0"/>
              <a:t>beroepsrollen</a:t>
            </a:r>
            <a:r>
              <a:rPr lang="en-US" dirty="0" smtClean="0"/>
              <a:t> (</a:t>
            </a:r>
            <a:r>
              <a:rPr lang="en-US" dirty="0" err="1" smtClean="0"/>
              <a:t>aspecten</a:t>
            </a:r>
            <a:r>
              <a:rPr lang="en-US" dirty="0" smtClean="0"/>
              <a:t>)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hierbij</a:t>
            </a:r>
            <a:r>
              <a:rPr lang="en-US" dirty="0" smtClean="0"/>
              <a:t> </a:t>
            </a:r>
            <a:r>
              <a:rPr lang="en-US" dirty="0" err="1" smtClean="0"/>
              <a:t>doorslaggevend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aspecten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van </a:t>
            </a:r>
            <a:r>
              <a:rPr lang="en-US" dirty="0" err="1" smtClean="0"/>
              <a:t>belang</a:t>
            </a:r>
            <a:r>
              <a:rPr lang="en-US" dirty="0" smtClean="0"/>
              <a:t> in </a:t>
            </a:r>
            <a:r>
              <a:rPr lang="en-US" dirty="0" err="1" smtClean="0"/>
              <a:t>communicatie</a:t>
            </a:r>
            <a:r>
              <a:rPr lang="en-US" dirty="0" smtClean="0"/>
              <a:t> met het </a:t>
            </a:r>
            <a:r>
              <a:rPr lang="en-US" dirty="0" err="1" smtClean="0"/>
              <a:t>opleidingsinstituut</a:t>
            </a:r>
            <a:r>
              <a:rPr lang="en-US" dirty="0" smtClean="0"/>
              <a:t>? De </a:t>
            </a:r>
            <a:r>
              <a:rPr lang="en-US" dirty="0" err="1" smtClean="0"/>
              <a:t>instituutsbegeleider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in </a:t>
            </a:r>
            <a:r>
              <a:rPr lang="en-US" dirty="0" err="1" smtClean="0"/>
              <a:t>principe</a:t>
            </a:r>
            <a:r>
              <a:rPr lang="en-US" dirty="0" smtClean="0"/>
              <a:t> 1x per semester op </a:t>
            </a:r>
            <a:r>
              <a:rPr lang="en-US" dirty="0" err="1" smtClean="0"/>
              <a:t>lesbezoek</a:t>
            </a:r>
            <a:r>
              <a:rPr lang="en-US" dirty="0" smtClean="0"/>
              <a:t>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Beoordelen</a:t>
            </a:r>
            <a:r>
              <a:rPr lang="en-US" dirty="0" smtClean="0"/>
              <a:t> van ULO-</a:t>
            </a:r>
            <a:r>
              <a:rPr lang="en-US" dirty="0" err="1" smtClean="0"/>
              <a:t>studenten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360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8202" y="1786119"/>
            <a:ext cx="8642959" cy="413869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aandachtspunten</a:t>
            </a:r>
            <a:r>
              <a:rPr lang="en-US" dirty="0" smtClean="0"/>
              <a:t> </a:t>
            </a:r>
            <a:r>
              <a:rPr lang="en-US" dirty="0" err="1" smtClean="0"/>
              <a:t>formuleer</a:t>
            </a:r>
            <a:r>
              <a:rPr lang="en-US" dirty="0" smtClean="0"/>
              <a:t> je </a:t>
            </a:r>
            <a:r>
              <a:rPr lang="en-US" dirty="0" err="1" smtClean="0"/>
              <a:t>n.a.v</a:t>
            </a:r>
            <a:r>
              <a:rPr lang="en-US" dirty="0" smtClean="0"/>
              <a:t>. </a:t>
            </a:r>
            <a:r>
              <a:rPr lang="en-US" dirty="0" err="1" smtClean="0"/>
              <a:t>deze</a:t>
            </a:r>
            <a:r>
              <a:rPr lang="en-US" dirty="0" smtClean="0"/>
              <a:t> workshop </a:t>
            </a:r>
            <a:r>
              <a:rPr lang="en-US" dirty="0" err="1" smtClean="0"/>
              <a:t>voor</a:t>
            </a:r>
            <a:r>
              <a:rPr lang="en-US" dirty="0" smtClean="0"/>
              <a:t> je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onderwijs</a:t>
            </a:r>
            <a:r>
              <a:rPr lang="en-US" dirty="0" smtClean="0"/>
              <a:t>-/</a:t>
            </a:r>
            <a:r>
              <a:rPr lang="en-US" dirty="0" err="1" smtClean="0"/>
              <a:t>begeleidingspraktijk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aandachtspunten</a:t>
            </a:r>
            <a:r>
              <a:rPr lang="en-US" dirty="0" smtClean="0"/>
              <a:t> </a:t>
            </a:r>
            <a:r>
              <a:rPr lang="en-US" dirty="0" err="1" smtClean="0"/>
              <a:t>wil</a:t>
            </a:r>
            <a:r>
              <a:rPr lang="en-US" dirty="0" smtClean="0"/>
              <a:t> je </a:t>
            </a:r>
            <a:r>
              <a:rPr lang="en-US" dirty="0" err="1" smtClean="0"/>
              <a:t>meegeven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regiegroep</a:t>
            </a:r>
            <a:r>
              <a:rPr lang="en-US" dirty="0" smtClean="0"/>
              <a:t> RPO </a:t>
            </a:r>
            <a:r>
              <a:rPr lang="en-US" dirty="0" err="1" smtClean="0"/>
              <a:t>Rijnmond</a:t>
            </a:r>
            <a:r>
              <a:rPr lang="en-US" dirty="0" smtClean="0"/>
              <a:t> met </a:t>
            </a:r>
            <a:r>
              <a:rPr lang="en-US" dirty="0" err="1" smtClean="0"/>
              <a:t>betrekking</a:t>
            </a:r>
            <a:r>
              <a:rPr lang="en-US" dirty="0" smtClean="0"/>
              <a:t> tot het </a:t>
            </a:r>
            <a:r>
              <a:rPr lang="en-US" dirty="0" err="1" smtClean="0"/>
              <a:t>Samen</a:t>
            </a:r>
            <a:r>
              <a:rPr lang="en-US" dirty="0" smtClean="0"/>
              <a:t> </a:t>
            </a:r>
            <a:r>
              <a:rPr lang="en-US" dirty="0" err="1" smtClean="0"/>
              <a:t>Opleiden</a:t>
            </a:r>
            <a:r>
              <a:rPr lang="en-US" dirty="0" smtClean="0"/>
              <a:t> van ULO-</a:t>
            </a:r>
            <a:r>
              <a:rPr lang="en-US" dirty="0" err="1" smtClean="0"/>
              <a:t>studenten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Overige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/</a:t>
            </a:r>
            <a:r>
              <a:rPr lang="en-US" dirty="0" err="1" smtClean="0"/>
              <a:t>opmerkingen</a:t>
            </a:r>
            <a:r>
              <a:rPr lang="en-US" dirty="0" smtClean="0"/>
              <a:t>…?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Contact:</a:t>
            </a:r>
          </a:p>
          <a:p>
            <a:pPr>
              <a:buFontTx/>
              <a:buChar char="-"/>
            </a:pPr>
            <a:r>
              <a:rPr lang="en-US" dirty="0" smtClean="0"/>
              <a:t>ICLON (</a:t>
            </a:r>
            <a:r>
              <a:rPr lang="en-US" dirty="0" err="1" smtClean="0"/>
              <a:t>Universiteit</a:t>
            </a:r>
            <a:r>
              <a:rPr lang="en-US" dirty="0" smtClean="0"/>
              <a:t> Leiden):	</a:t>
            </a:r>
            <a:r>
              <a:rPr lang="en-US" dirty="0" err="1" smtClean="0"/>
              <a:t>Nelleke</a:t>
            </a:r>
            <a:r>
              <a:rPr lang="en-US" dirty="0" smtClean="0"/>
              <a:t> Belo, </a:t>
            </a:r>
            <a:r>
              <a:rPr lang="en-US" dirty="0" smtClean="0">
                <a:hlinkClick r:id="rId2"/>
              </a:rPr>
              <a:t>n.a.h.belo@iclon.leidenuniv.nl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SEC (TU Delft):		Martin Jacobs, </a:t>
            </a:r>
            <a:r>
              <a:rPr lang="en-US" dirty="0" smtClean="0">
                <a:hlinkClick r:id="rId3"/>
              </a:rPr>
              <a:t>m.a.f.m.jacobs@tudelft.nl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Afsluiting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04" y="5525555"/>
            <a:ext cx="1597068" cy="67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345" y="5717640"/>
            <a:ext cx="1200411" cy="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5382133"/>
            <a:ext cx="156051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1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PO-templat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RPO-template</Template>
  <TotalTime>112</TotalTime>
  <Words>556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RPO-template</vt:lpstr>
      <vt:lpstr>Samen Opleiden met het ICLON en SEC</vt:lpstr>
      <vt:lpstr>Universitaire lerarenopleiding (ULO)</vt:lpstr>
      <vt:lpstr>Praktijkdeel van ULO</vt:lpstr>
      <vt:lpstr>Begeleiden van ULO-studenten</vt:lpstr>
      <vt:lpstr>Beoordelen van ULO-studenten</vt:lpstr>
      <vt:lpstr>Afsluiting</vt:lpstr>
    </vt:vector>
  </TitlesOfParts>
  <Company>Universiteit Leiden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 Opleiden met het ICLON en SEC</dc:title>
  <dc:creator>Belo, N.A.H.</dc:creator>
  <cp:lastModifiedBy>Belo, N.A.H.</cp:lastModifiedBy>
  <cp:revision>13</cp:revision>
  <dcterms:created xsi:type="dcterms:W3CDTF">2016-10-12T08:59:49Z</dcterms:created>
  <dcterms:modified xsi:type="dcterms:W3CDTF">2016-10-12T10:51:50Z</dcterms:modified>
</cp:coreProperties>
</file>